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3"/>
  </p:notesMasterIdLst>
  <p:handoutMasterIdLst>
    <p:handoutMasterId r:id="rId14"/>
  </p:handoutMasterIdLst>
  <p:sldIdLst>
    <p:sldId id="604" r:id="rId7"/>
    <p:sldId id="707" r:id="rId8"/>
    <p:sldId id="708" r:id="rId9"/>
    <p:sldId id="709" r:id="rId10"/>
    <p:sldId id="710" r:id="rId11"/>
    <p:sldId id="256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0" autoAdjust="0"/>
    <p:restoredTop sz="86416"/>
  </p:normalViewPr>
  <p:slideViewPr>
    <p:cSldViewPr snapToGrid="0" showGuides="1">
      <p:cViewPr varScale="1">
        <p:scale>
          <a:sx n="187" d="100"/>
          <a:sy n="187" d="100"/>
        </p:scale>
        <p:origin x="200" y="47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9C8218-038F-B54C-916E-B8ADD02C313D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8469C5A-189B-A749-A996-9D84760AC27C}">
      <dgm:prSet phldrT="[Text]"/>
      <dgm:spPr/>
      <dgm:t>
        <a:bodyPr lIns="0"/>
        <a:lstStyle/>
        <a:p>
          <a:r>
            <a:rPr lang="en-US" dirty="0"/>
            <a:t>Intro to Concurrent Programming with GPUs</a:t>
          </a:r>
        </a:p>
      </dgm:t>
    </dgm:pt>
    <dgm:pt modelId="{B88DCE6B-8046-6541-99C4-49F465F73D80}" type="parTrans" cxnId="{3017FFF1-76F7-2D47-B97F-CC415604D141}">
      <dgm:prSet/>
      <dgm:spPr/>
      <dgm:t>
        <a:bodyPr/>
        <a:lstStyle/>
        <a:p>
          <a:endParaRPr lang="en-US"/>
        </a:p>
      </dgm:t>
    </dgm:pt>
    <dgm:pt modelId="{21FD8222-30E7-5048-9B60-0420ECCDD4E2}" type="sibTrans" cxnId="{3017FFF1-76F7-2D47-B97F-CC415604D141}">
      <dgm:prSet/>
      <dgm:spPr/>
      <dgm:t>
        <a:bodyPr/>
        <a:lstStyle/>
        <a:p>
          <a:endParaRPr lang="en-US"/>
        </a:p>
      </dgm:t>
    </dgm:pt>
    <dgm:pt modelId="{8635F840-20C3-004F-BA95-3BCE4F81E479}">
      <dgm:prSet phldrT="[Text]"/>
      <dgm:spPr/>
      <dgm:t>
        <a:bodyPr/>
        <a:lstStyle/>
        <a:p>
          <a:r>
            <a:rPr lang="en-US" dirty="0"/>
            <a:t>Introduction to Parallel Programming with CUDA</a:t>
          </a:r>
        </a:p>
      </dgm:t>
    </dgm:pt>
    <dgm:pt modelId="{3D6EDA1C-0C28-234F-B9C5-E4A93E267A18}" type="parTrans" cxnId="{078F60E5-CB98-FD4C-BACD-59A8E4884046}">
      <dgm:prSet/>
      <dgm:spPr/>
      <dgm:t>
        <a:bodyPr/>
        <a:lstStyle/>
        <a:p>
          <a:endParaRPr lang="en-US"/>
        </a:p>
      </dgm:t>
    </dgm:pt>
    <dgm:pt modelId="{EE270A2E-D100-3D42-AEA6-BDD3890A76D8}" type="sibTrans" cxnId="{078F60E5-CB98-FD4C-BACD-59A8E4884046}">
      <dgm:prSet/>
      <dgm:spPr/>
      <dgm:t>
        <a:bodyPr/>
        <a:lstStyle/>
        <a:p>
          <a:endParaRPr lang="en-US"/>
        </a:p>
      </dgm:t>
    </dgm:pt>
    <dgm:pt modelId="{33D79644-658E-3B45-8A88-AEF4D523B2A6}">
      <dgm:prSet phldrT="[Text]"/>
      <dgm:spPr/>
      <dgm:t>
        <a:bodyPr/>
        <a:lstStyle/>
        <a:p>
          <a:r>
            <a:rPr lang="en-US" dirty="0"/>
            <a:t>CUDA at Scale for the Enterprise</a:t>
          </a:r>
        </a:p>
      </dgm:t>
    </dgm:pt>
    <dgm:pt modelId="{74958FF5-989F-AF48-B167-DEA7D5D43B03}" type="parTrans" cxnId="{D02CD00A-7748-8142-B525-E07BC2839014}">
      <dgm:prSet/>
      <dgm:spPr/>
      <dgm:t>
        <a:bodyPr/>
        <a:lstStyle/>
        <a:p>
          <a:endParaRPr lang="en-US"/>
        </a:p>
      </dgm:t>
    </dgm:pt>
    <dgm:pt modelId="{58E42E3E-50D3-1046-BF98-55AFAA328FDD}" type="sibTrans" cxnId="{D02CD00A-7748-8142-B525-E07BC2839014}">
      <dgm:prSet/>
      <dgm:spPr/>
      <dgm:t>
        <a:bodyPr/>
        <a:lstStyle/>
        <a:p>
          <a:endParaRPr lang="en-US"/>
        </a:p>
      </dgm:t>
    </dgm:pt>
    <dgm:pt modelId="{5347EEF7-47ED-9845-9C95-0613BE69B4DE}">
      <dgm:prSet phldrT="[Text]"/>
      <dgm:spPr/>
      <dgm:t>
        <a:bodyPr/>
        <a:lstStyle/>
        <a:p>
          <a:r>
            <a:rPr lang="en-US" dirty="0"/>
            <a:t>CUDA Advanced Libraries</a:t>
          </a:r>
        </a:p>
      </dgm:t>
    </dgm:pt>
    <dgm:pt modelId="{4D81F504-F4D5-DE42-9D2B-BE5A564ACE06}" type="parTrans" cxnId="{797C9563-9618-7743-8512-3877EFBEDCF2}">
      <dgm:prSet/>
      <dgm:spPr/>
      <dgm:t>
        <a:bodyPr/>
        <a:lstStyle/>
        <a:p>
          <a:endParaRPr lang="en-US"/>
        </a:p>
      </dgm:t>
    </dgm:pt>
    <dgm:pt modelId="{3668382A-7CB6-E146-AECD-EC170C3AAB95}" type="sibTrans" cxnId="{797C9563-9618-7743-8512-3877EFBEDCF2}">
      <dgm:prSet/>
      <dgm:spPr/>
      <dgm:t>
        <a:bodyPr/>
        <a:lstStyle/>
        <a:p>
          <a:endParaRPr lang="en-US"/>
        </a:p>
      </dgm:t>
    </dgm:pt>
    <dgm:pt modelId="{87A81C68-2EAE-0D44-A7FA-3138DC9A538F}" type="pres">
      <dgm:prSet presAssocID="{269C8218-038F-B54C-916E-B8ADD02C313D}" presName="Name0" presStyleCnt="0">
        <dgm:presLayoutVars>
          <dgm:dir/>
          <dgm:resizeHandles val="exact"/>
        </dgm:presLayoutVars>
      </dgm:prSet>
      <dgm:spPr/>
    </dgm:pt>
    <dgm:pt modelId="{2333692B-E0E8-0940-A5AE-408844BE7E74}" type="pres">
      <dgm:prSet presAssocID="{D8469C5A-189B-A749-A996-9D84760AC27C}" presName="parTxOnly" presStyleLbl="node1" presStyleIdx="0" presStyleCnt="4">
        <dgm:presLayoutVars>
          <dgm:bulletEnabled val="1"/>
        </dgm:presLayoutVars>
      </dgm:prSet>
      <dgm:spPr/>
    </dgm:pt>
    <dgm:pt modelId="{1C1C1F33-43D7-C449-BC11-022E3DE5A5EF}" type="pres">
      <dgm:prSet presAssocID="{21FD8222-30E7-5048-9B60-0420ECCDD4E2}" presName="parSpace" presStyleCnt="0"/>
      <dgm:spPr/>
    </dgm:pt>
    <dgm:pt modelId="{EC40DD6B-7B79-BE4B-8DE1-C09279BA49EF}" type="pres">
      <dgm:prSet presAssocID="{8635F840-20C3-004F-BA95-3BCE4F81E479}" presName="parTxOnly" presStyleLbl="node1" presStyleIdx="1" presStyleCnt="4">
        <dgm:presLayoutVars>
          <dgm:bulletEnabled val="1"/>
        </dgm:presLayoutVars>
      </dgm:prSet>
      <dgm:spPr/>
    </dgm:pt>
    <dgm:pt modelId="{1555EA82-1BD4-E147-8B95-EE713B0757E9}" type="pres">
      <dgm:prSet presAssocID="{EE270A2E-D100-3D42-AEA6-BDD3890A76D8}" presName="parSpace" presStyleCnt="0"/>
      <dgm:spPr/>
    </dgm:pt>
    <dgm:pt modelId="{3E40B1F6-4E23-9C47-9129-057FDAB1DE10}" type="pres">
      <dgm:prSet presAssocID="{33D79644-658E-3B45-8A88-AEF4D523B2A6}" presName="parTxOnly" presStyleLbl="node1" presStyleIdx="2" presStyleCnt="4">
        <dgm:presLayoutVars>
          <dgm:bulletEnabled val="1"/>
        </dgm:presLayoutVars>
      </dgm:prSet>
      <dgm:spPr/>
    </dgm:pt>
    <dgm:pt modelId="{4F55A07F-C1D8-A840-8AFB-7A10AA051C26}" type="pres">
      <dgm:prSet presAssocID="{58E42E3E-50D3-1046-BF98-55AFAA328FDD}" presName="parSpace" presStyleCnt="0"/>
      <dgm:spPr/>
    </dgm:pt>
    <dgm:pt modelId="{BF9228AC-5AC1-1C40-9E5B-6905C2E32688}" type="pres">
      <dgm:prSet presAssocID="{5347EEF7-47ED-9845-9C95-0613BE69B4D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B046502-F9A5-7447-A523-F6909AD53032}" type="presOf" srcId="{5347EEF7-47ED-9845-9C95-0613BE69B4DE}" destId="{BF9228AC-5AC1-1C40-9E5B-6905C2E32688}" srcOrd="0" destOrd="0" presId="urn:microsoft.com/office/officeart/2005/8/layout/hChevron3"/>
    <dgm:cxn modelId="{D02CD00A-7748-8142-B525-E07BC2839014}" srcId="{269C8218-038F-B54C-916E-B8ADD02C313D}" destId="{33D79644-658E-3B45-8A88-AEF4D523B2A6}" srcOrd="2" destOrd="0" parTransId="{74958FF5-989F-AF48-B167-DEA7D5D43B03}" sibTransId="{58E42E3E-50D3-1046-BF98-55AFAA328FDD}"/>
    <dgm:cxn modelId="{D43D034B-84BD-604A-A49B-ED05850C2B5F}" type="presOf" srcId="{D8469C5A-189B-A749-A996-9D84760AC27C}" destId="{2333692B-E0E8-0940-A5AE-408844BE7E74}" srcOrd="0" destOrd="0" presId="urn:microsoft.com/office/officeart/2005/8/layout/hChevron3"/>
    <dgm:cxn modelId="{797C9563-9618-7743-8512-3877EFBEDCF2}" srcId="{269C8218-038F-B54C-916E-B8ADD02C313D}" destId="{5347EEF7-47ED-9845-9C95-0613BE69B4DE}" srcOrd="3" destOrd="0" parTransId="{4D81F504-F4D5-DE42-9D2B-BE5A564ACE06}" sibTransId="{3668382A-7CB6-E146-AECD-EC170C3AAB95}"/>
    <dgm:cxn modelId="{0C3A8096-DCFD-B44C-A0D6-6D6EDCF26352}" type="presOf" srcId="{8635F840-20C3-004F-BA95-3BCE4F81E479}" destId="{EC40DD6B-7B79-BE4B-8DE1-C09279BA49EF}" srcOrd="0" destOrd="0" presId="urn:microsoft.com/office/officeart/2005/8/layout/hChevron3"/>
    <dgm:cxn modelId="{D5D6A9A0-C47C-7645-9234-9AE563221B3B}" type="presOf" srcId="{33D79644-658E-3B45-8A88-AEF4D523B2A6}" destId="{3E40B1F6-4E23-9C47-9129-057FDAB1DE10}" srcOrd="0" destOrd="0" presId="urn:microsoft.com/office/officeart/2005/8/layout/hChevron3"/>
    <dgm:cxn modelId="{1A54F1B2-75C5-A64F-B326-5BB708C6AB33}" type="presOf" srcId="{269C8218-038F-B54C-916E-B8ADD02C313D}" destId="{87A81C68-2EAE-0D44-A7FA-3138DC9A538F}" srcOrd="0" destOrd="0" presId="urn:microsoft.com/office/officeart/2005/8/layout/hChevron3"/>
    <dgm:cxn modelId="{078F60E5-CB98-FD4C-BACD-59A8E4884046}" srcId="{269C8218-038F-B54C-916E-B8ADD02C313D}" destId="{8635F840-20C3-004F-BA95-3BCE4F81E479}" srcOrd="1" destOrd="0" parTransId="{3D6EDA1C-0C28-234F-B9C5-E4A93E267A18}" sibTransId="{EE270A2E-D100-3D42-AEA6-BDD3890A76D8}"/>
    <dgm:cxn modelId="{3017FFF1-76F7-2D47-B97F-CC415604D141}" srcId="{269C8218-038F-B54C-916E-B8ADD02C313D}" destId="{D8469C5A-189B-A749-A996-9D84760AC27C}" srcOrd="0" destOrd="0" parTransId="{B88DCE6B-8046-6541-99C4-49F465F73D80}" sibTransId="{21FD8222-30E7-5048-9B60-0420ECCDD4E2}"/>
    <dgm:cxn modelId="{05C65FB9-07AB-0E41-BD04-E7B1E9267257}" type="presParOf" srcId="{87A81C68-2EAE-0D44-A7FA-3138DC9A538F}" destId="{2333692B-E0E8-0940-A5AE-408844BE7E74}" srcOrd="0" destOrd="0" presId="urn:microsoft.com/office/officeart/2005/8/layout/hChevron3"/>
    <dgm:cxn modelId="{438E163F-D197-8F44-922C-FC9321AA86EC}" type="presParOf" srcId="{87A81C68-2EAE-0D44-A7FA-3138DC9A538F}" destId="{1C1C1F33-43D7-C449-BC11-022E3DE5A5EF}" srcOrd="1" destOrd="0" presId="urn:microsoft.com/office/officeart/2005/8/layout/hChevron3"/>
    <dgm:cxn modelId="{391A7416-A62D-984A-BC4F-373A5384D474}" type="presParOf" srcId="{87A81C68-2EAE-0D44-A7FA-3138DC9A538F}" destId="{EC40DD6B-7B79-BE4B-8DE1-C09279BA49EF}" srcOrd="2" destOrd="0" presId="urn:microsoft.com/office/officeart/2005/8/layout/hChevron3"/>
    <dgm:cxn modelId="{BF0E67F5-1B37-A548-A9BD-1823B2A36344}" type="presParOf" srcId="{87A81C68-2EAE-0D44-A7FA-3138DC9A538F}" destId="{1555EA82-1BD4-E147-8B95-EE713B0757E9}" srcOrd="3" destOrd="0" presId="urn:microsoft.com/office/officeart/2005/8/layout/hChevron3"/>
    <dgm:cxn modelId="{F8D65C44-7EFA-D349-ADC5-D3F100FFFEED}" type="presParOf" srcId="{87A81C68-2EAE-0D44-A7FA-3138DC9A538F}" destId="{3E40B1F6-4E23-9C47-9129-057FDAB1DE10}" srcOrd="4" destOrd="0" presId="urn:microsoft.com/office/officeart/2005/8/layout/hChevron3"/>
    <dgm:cxn modelId="{F54A2234-7B0F-6848-A9CA-BFD03514B16B}" type="presParOf" srcId="{87A81C68-2EAE-0D44-A7FA-3138DC9A538F}" destId="{4F55A07F-C1D8-A840-8AFB-7A10AA051C26}" srcOrd="5" destOrd="0" presId="urn:microsoft.com/office/officeart/2005/8/layout/hChevron3"/>
    <dgm:cxn modelId="{6C1C38EC-5E01-DC42-ABE6-54B706B45BBB}" type="presParOf" srcId="{87A81C68-2EAE-0D44-A7FA-3138DC9A538F}" destId="{BF9228AC-5AC1-1C40-9E5B-6905C2E32688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33692B-E0E8-0940-A5AE-408844BE7E74}">
      <dsp:nvSpPr>
        <dsp:cNvPr id="0" name=""/>
        <dsp:cNvSpPr/>
      </dsp:nvSpPr>
      <dsp:spPr>
        <a:xfrm>
          <a:off x="2411" y="1270553"/>
          <a:ext cx="2419052" cy="96762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 to Concurrent Programming with GPUs</a:t>
          </a:r>
        </a:p>
      </dsp:txBody>
      <dsp:txXfrm>
        <a:off x="2411" y="1270553"/>
        <a:ext cx="2177147" cy="967620"/>
      </dsp:txXfrm>
    </dsp:sp>
    <dsp:sp modelId="{EC40DD6B-7B79-BE4B-8DE1-C09279BA49EF}">
      <dsp:nvSpPr>
        <dsp:cNvPr id="0" name=""/>
        <dsp:cNvSpPr/>
      </dsp:nvSpPr>
      <dsp:spPr>
        <a:xfrm>
          <a:off x="1937652" y="1270553"/>
          <a:ext cx="2419052" cy="9676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 to Parallel Programming with CUDA</a:t>
          </a:r>
        </a:p>
      </dsp:txBody>
      <dsp:txXfrm>
        <a:off x="2421462" y="1270553"/>
        <a:ext cx="1451432" cy="967620"/>
      </dsp:txXfrm>
    </dsp:sp>
    <dsp:sp modelId="{3E40B1F6-4E23-9C47-9129-057FDAB1DE10}">
      <dsp:nvSpPr>
        <dsp:cNvPr id="0" name=""/>
        <dsp:cNvSpPr/>
      </dsp:nvSpPr>
      <dsp:spPr>
        <a:xfrm>
          <a:off x="3872894" y="1270553"/>
          <a:ext cx="2419052" cy="9676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CUDA at Scale for the Enterprise</a:t>
          </a:r>
        </a:p>
      </dsp:txBody>
      <dsp:txXfrm>
        <a:off x="4356704" y="1270553"/>
        <a:ext cx="1451432" cy="967620"/>
      </dsp:txXfrm>
    </dsp:sp>
    <dsp:sp modelId="{BF9228AC-5AC1-1C40-9E5B-6905C2E32688}">
      <dsp:nvSpPr>
        <dsp:cNvPr id="0" name=""/>
        <dsp:cNvSpPr/>
      </dsp:nvSpPr>
      <dsp:spPr>
        <a:xfrm>
          <a:off x="5808136" y="1270553"/>
          <a:ext cx="2419052" cy="9676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CUDA Advanced Libraries</a:t>
          </a:r>
        </a:p>
      </dsp:txBody>
      <dsp:txXfrm>
        <a:off x="6291946" y="1270553"/>
        <a:ext cx="1451432" cy="967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2/7/21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87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72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66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81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75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9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JHU Logo" descr="JHU Logo">
            <a:extLst>
              <a:ext uri="{FF2B5EF4-FFF2-40B4-BE49-F238E27FC236}">
                <a16:creationId xmlns:a16="http://schemas.microsoft.com/office/drawing/2014/main" id="{11166B39-1E9E-41A7-97F6-064DF1BC8E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8809" y="447090"/>
            <a:ext cx="2387991" cy="45301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61163078-08A4-4B6A-87B3-78E5D3BA1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AC14429F-2A34-494D-81A5-6AEDCCBC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272" y="36004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F08CEFFB-6BD8-49FB-A944-EE0CBB8B7A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JHU logo">
            <a:extLst>
              <a:ext uri="{FF2B5EF4-FFF2-40B4-BE49-F238E27FC236}">
                <a16:creationId xmlns:a16="http://schemas.microsoft.com/office/drawing/2014/main" id="{1D7ACFFF-E1BA-2041-9290-C771E173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F3FDE6CB-48E2-2B41-831C-C8921A0A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9" name="JHU logo">
            <a:extLst>
              <a:ext uri="{FF2B5EF4-FFF2-40B4-BE49-F238E27FC236}">
                <a16:creationId xmlns:a16="http://schemas.microsoft.com/office/drawing/2014/main" id="{C23065F6-DFEC-C94D-B933-FDC2D729F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973066D8-F139-9040-BE1A-029E9748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ABE0B50F-FC85-9549-98E5-F3626B03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3107AEE-D1EC-481E-8467-59457D1CA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8" name="JHU logo">
            <a:extLst>
              <a:ext uri="{FF2B5EF4-FFF2-40B4-BE49-F238E27FC236}">
                <a16:creationId xmlns:a16="http://schemas.microsoft.com/office/drawing/2014/main" id="{BEC8A3E4-9657-D240-AAAF-DBDA74D2A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F5C03DA0-3375-4FDD-8DE8-6CE9A63F7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JHU logo">
            <a:extLst>
              <a:ext uri="{FF2B5EF4-FFF2-40B4-BE49-F238E27FC236}">
                <a16:creationId xmlns:a16="http://schemas.microsoft.com/office/drawing/2014/main" id="{FD512B39-1077-FF47-B88A-655838013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01791B5D-3319-4DC4-B565-0200FB387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436" y="507735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C9EF415E-229F-490D-801E-2A41C33796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0016" y="509234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F112FF4B-2D17-4417-B871-B478AF7A8E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8" name="JHU logo">
            <a:extLst>
              <a:ext uri="{FF2B5EF4-FFF2-40B4-BE49-F238E27FC236}">
                <a16:creationId xmlns:a16="http://schemas.microsoft.com/office/drawing/2014/main" id="{E36C1988-1D54-8540-8A76-C5F069F0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4B124351-A57C-42A2-BE12-5F21909FA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56607E0B-CA9D-DD42-A7FC-EA132418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">
            <a:extLst>
              <a:ext uri="{FF2B5EF4-FFF2-40B4-BE49-F238E27FC236}">
                <a16:creationId xmlns:a16="http://schemas.microsoft.com/office/drawing/2014/main" id="{CA99B879-4A35-414F-AAB6-1AF5DBE9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36" name="JHU logo">
            <a:extLst>
              <a:ext uri="{FF2B5EF4-FFF2-40B4-BE49-F238E27FC236}">
                <a16:creationId xmlns:a16="http://schemas.microsoft.com/office/drawing/2014/main" id="{9D4E2122-CA67-1F4E-B197-3E89EADB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26F25852-3B10-441B-9AAA-863018D83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JHU logo">
            <a:extLst>
              <a:ext uri="{FF2B5EF4-FFF2-40B4-BE49-F238E27FC236}">
                <a16:creationId xmlns:a16="http://schemas.microsoft.com/office/drawing/2014/main" id="{3C7AE8A3-8B34-4F4B-95FE-9507B66A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C091FEB3-A0BA-4733-AC84-3A84F4253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JHU logo">
            <a:extLst>
              <a:ext uri="{FF2B5EF4-FFF2-40B4-BE49-F238E27FC236}">
                <a16:creationId xmlns:a16="http://schemas.microsoft.com/office/drawing/2014/main" id="{BD1777FF-3823-DB4E-8245-E30BACC8D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50DC4508-CACE-4900-9D8E-81A075A5A7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JHU logo">
            <a:extLst>
              <a:ext uri="{FF2B5EF4-FFF2-40B4-BE49-F238E27FC236}">
                <a16:creationId xmlns:a16="http://schemas.microsoft.com/office/drawing/2014/main" id="{A8CB296F-3DCD-E440-A86D-03EC3262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30D7AF9E-51D4-4767-9916-65081943D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050AAF9E-FA91-0345-A7D7-05C8DF5FB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JHU Logo" descr="Johns Hopkins University logo">
            <a:extLst>
              <a:ext uri="{FF2B5EF4-FFF2-40B4-BE49-F238E27FC236}">
                <a16:creationId xmlns:a16="http://schemas.microsoft.com/office/drawing/2014/main" id="{4A5F673E-9A68-411D-9B47-A7B4ED9B07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9" y="1627023"/>
            <a:ext cx="4001183" cy="1889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DD477F7-8449-4463-ADA9-5ED7A8E33A1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59304" y="986476"/>
            <a:ext cx="3141409" cy="9142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04666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2998174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2999509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8FB16B1D-1E27-C840-8844-4DE1DF08B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FE58E6D-43A1-4EA7-886F-5A74E3707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2509" y="709293"/>
            <a:ext cx="4682835" cy="512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E3AF0CC-414B-4D3F-8041-6787D2039DB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733750" y="1840927"/>
            <a:ext cx="4953052" cy="579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469FFE47-1429-354C-9D7F-3BB5273B6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EFEF2D5-A811-4464-8AD8-A9782A9878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36" y="507735"/>
            <a:ext cx="3588328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69083A24-7255-334B-8824-3F69C787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E6F97AC-F1BF-4380-A32B-17DBBB8B3B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458100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74FB6B2F-1A96-8647-92A6-B65CFE4F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PU Programming Specialization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Concurrent Programming with GPUs</a:t>
            </a:r>
          </a:p>
        </p:txBody>
      </p:sp>
      <p:sp>
        <p:nvSpPr>
          <p:cNvPr id="9" name="Introduction to Concurrent Programming with GPUs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47" y="3185722"/>
            <a:ext cx="8219053" cy="366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GPU Programming Specialization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ho am I?">
            <a:extLst>
              <a:ext uri="{FF2B5EF4-FFF2-40B4-BE49-F238E27FC236}">
                <a16:creationId xmlns:a16="http://schemas.microsoft.com/office/drawing/2014/main" id="{AFF355B9-2FE5-D741-8845-CDB736AA2F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560389"/>
            <a:ext cx="3019425" cy="420686"/>
          </a:xfrm>
          <a:prstGeom prst="rect">
            <a:avLst/>
          </a:prstGeom>
        </p:spPr>
        <p:txBody>
          <a:bodyPr/>
          <a:lstStyle/>
          <a:p>
            <a:r>
              <a:rPr lang="en-US" sz="30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Am I? </a:t>
            </a:r>
          </a:p>
        </p:txBody>
      </p:sp>
      <p:sp>
        <p:nvSpPr>
          <p:cNvPr id="3" name="Biographic Details">
            <a:extLst>
              <a:ext uri="{FF2B5EF4-FFF2-40B4-BE49-F238E27FC236}">
                <a16:creationId xmlns:a16="http://schemas.microsoft.com/office/drawing/2014/main" id="{AD7BA426-57EB-2847-BF93-741B55884E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/>
              <a:t>Chancellor Pascale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Instructor JHU Whiting School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Software Developer for over 15 years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Skills</a:t>
            </a:r>
            <a:r>
              <a:rPr lang="en-US" sz="1800" dirty="0"/>
              <a:t>/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Interests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Performance/Cloud Computing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Application Development</a:t>
            </a:r>
            <a:endParaRPr lang="en-US" dirty="0"/>
          </a:p>
        </p:txBody>
      </p:sp>
      <p:pic>
        <p:nvPicPr>
          <p:cNvPr id="5" name="Picture of Chance Pascale" descr="This is an image of the instructor, Chancellor Pascale, with his two minature donkeys. He is wearing a Star Trek t-shirt and shorts.  His donkeys are wearing masks to keep them from getting bitten by flies.">
            <a:extLst>
              <a:ext uri="{FF2B5EF4-FFF2-40B4-BE49-F238E27FC236}">
                <a16:creationId xmlns:a16="http://schemas.microsoft.com/office/drawing/2014/main" id="{04B6A16B-B956-5740-853B-1D1B8D4DB79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3621" b="21537"/>
          <a:stretch/>
        </p:blipFill>
        <p:spPr>
          <a:xfrm>
            <a:off x="6191956" y="428625"/>
            <a:ext cx="2494844" cy="403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3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ursera GPU Specialization Overview">
            <a:extLst>
              <a:ext uri="{FF2B5EF4-FFF2-40B4-BE49-F238E27FC236}">
                <a16:creationId xmlns:a16="http://schemas.microsoft.com/office/drawing/2014/main" id="{F49C2C04-5C1E-0140-9E51-0FC41A4AA9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428625"/>
            <a:ext cx="7886700" cy="496887"/>
          </a:xfrm>
          <a:prstGeom prst="rect">
            <a:avLst/>
          </a:prstGeom>
        </p:spPr>
        <p:txBody>
          <a:bodyPr/>
          <a:lstStyle/>
          <a:p>
            <a:r>
              <a:rPr lang="en-US" sz="3000" b="1" kern="1200" dirty="0">
                <a:solidFill>
                  <a:srgbClr val="002D7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Coursera GPU Specialization Overview</a:t>
            </a:r>
            <a:r>
              <a:rPr lang="en-US" dirty="0"/>
              <a:t> </a:t>
            </a:r>
          </a:p>
        </p:txBody>
      </p:sp>
      <p:graphicFrame>
        <p:nvGraphicFramePr>
          <p:cNvPr id="4" name="Diagram of the 4 courses that make up the GPU Specialization" descr="Graphic listing the titles of the courses in the specialization in the order that the student will take them: Intro to Concurrent Programming with GPUs, CUDA Programming Part 1, CUDA Programming Part 2, and CUDA Advanced LIbraries.">
            <a:extLst>
              <a:ext uri="{FF2B5EF4-FFF2-40B4-BE49-F238E27FC236}">
                <a16:creationId xmlns:a16="http://schemas.microsoft.com/office/drawing/2014/main" id="{8203A0BB-1047-FD42-AD71-5536CDC25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812078"/>
              </p:ext>
            </p:extLst>
          </p:nvPr>
        </p:nvGraphicFramePr>
        <p:xfrm>
          <a:off x="457200" y="1234722"/>
          <a:ext cx="8229600" cy="3508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51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troduction to Concurrent Programming with GPUs">
            <a:extLst>
              <a:ext uri="{FF2B5EF4-FFF2-40B4-BE49-F238E27FC236}">
                <a16:creationId xmlns:a16="http://schemas.microsoft.com/office/drawing/2014/main" id="{68B40CB0-A338-274C-819D-8C30BB971A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503239"/>
            <a:ext cx="7886700" cy="544512"/>
          </a:xfrm>
          <a:prstGeom prst="rect">
            <a:avLst/>
          </a:prstGeom>
        </p:spPr>
        <p:txBody>
          <a:bodyPr/>
          <a:lstStyle/>
          <a:p>
            <a:r>
              <a:rPr lang="en-US" sz="1800" b="1" kern="1200" dirty="0">
                <a:solidFill>
                  <a:srgbClr val="002D7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to Concurrent Programming with GPUs Description</a:t>
            </a:r>
            <a:r>
              <a:rPr lang="en-US" sz="1800" dirty="0"/>
              <a:t> </a:t>
            </a:r>
          </a:p>
        </p:txBody>
      </p:sp>
      <p:sp>
        <p:nvSpPr>
          <p:cNvPr id="3" name="Description of the current course">
            <a:extLst>
              <a:ext uri="{FF2B5EF4-FFF2-40B4-BE49-F238E27FC236}">
                <a16:creationId xmlns:a16="http://schemas.microsoft.com/office/drawing/2014/main" id="{BE652281-988A-DD40-8FBE-48D3A135DD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1"/>
            <a:r>
              <a:rPr lang="en-US" sz="2400" dirty="0"/>
              <a:t>This course will help prepare students for developing code that can process large amounts of data in parallel. It will focus on foundational aspects of concurrent programming, such as CPU/GPU architectures, multithreaded programming in C and Python, and an introduction to CUDA software/hardware. </a:t>
            </a:r>
          </a:p>
        </p:txBody>
      </p:sp>
    </p:spTree>
    <p:extLst>
      <p:ext uri="{BB962C8B-B14F-4D97-AF65-F5344CB8AC3E}">
        <p14:creationId xmlns:p14="http://schemas.microsoft.com/office/powerpoint/2010/main" val="130302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troduction to Concurrent Programming with GPUs">
            <a:extLst>
              <a:ext uri="{FF2B5EF4-FFF2-40B4-BE49-F238E27FC236}">
                <a16:creationId xmlns:a16="http://schemas.microsoft.com/office/drawing/2014/main" id="{96B3CCD8-6FB7-1141-A81F-B4B0D7D508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428625"/>
            <a:ext cx="7886700" cy="554037"/>
          </a:xfrm>
          <a:prstGeom prst="rect">
            <a:avLst/>
          </a:prstGeom>
        </p:spPr>
        <p:txBody>
          <a:bodyPr/>
          <a:lstStyle/>
          <a:p>
            <a:r>
              <a:rPr lang="en-US" sz="1900" b="1" kern="1200" dirty="0">
                <a:solidFill>
                  <a:srgbClr val="002D7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to Concurrent Programming with GPUs Objectives</a:t>
            </a:r>
            <a:r>
              <a:rPr lang="en-US" sz="1900" dirty="0"/>
              <a:t> </a:t>
            </a:r>
          </a:p>
        </p:txBody>
      </p:sp>
      <p:sp>
        <p:nvSpPr>
          <p:cNvPr id="3" name="Course objectives">
            <a:extLst>
              <a:ext uri="{FF2B5EF4-FFF2-40B4-BE49-F238E27FC236}">
                <a16:creationId xmlns:a16="http://schemas.microsoft.com/office/drawing/2014/main" id="{BE652281-988A-DD40-8FBE-48D3A135DD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6286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Summarize core principles of hardware and software that allow for scalable data processing </a:t>
            </a:r>
          </a:p>
          <a:p>
            <a:pPr marL="6286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Write code that runs in concurrent threads in multiple languages</a:t>
            </a:r>
          </a:p>
          <a:p>
            <a:pPr marL="6286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Apply NVidia’s CUDA software/hardware architectures for developing software that utilizes GPUs in order to process 1000s of data points simultaneously</a:t>
            </a:r>
          </a:p>
          <a:p>
            <a:pPr marL="6286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Create software that demonstrates usage of GPUs with CUDA    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24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9F1B6479-0B83-3340-849D-693C57BB586E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048E6339-533D-F247-954B-8D6F762C12C4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D3B0007C-3921-6F46-BC38-97A7FFC2D4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2" ma:contentTypeDescription="Create a new document." ma:contentTypeScope="" ma:versionID="962aa165da8f609b095acb8d0d849b3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c52b28453b84704499aaf2ac8c109a38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dcmitype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051abd47-9546-4a61-92e9-da62ec2358b6"/>
    <ds:schemaRef ds:uri="fc700d6a-14c8-4431-87f0-1eb34fcb9ecc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A1FF04-7993-4EC2-BDD9-4D4D91CBE5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106</TotalTime>
  <Words>189</Words>
  <Application>Microsoft Macintosh PowerPoint</Application>
  <PresentationFormat>On-screen Show (16:9)</PresentationFormat>
  <Paragraphs>28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Calibri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Introduction to Concurrent Programming with GPUs</vt:lpstr>
      <vt:lpstr>Who Am I? </vt:lpstr>
      <vt:lpstr>Coursera GPU Specialization Overview </vt:lpstr>
      <vt:lpstr>Introduction to Concurrent Programming with GPUs Description </vt:lpstr>
      <vt:lpstr>Introduction to Concurrent Programming with GPUs Objectives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Microsoft Office User</dc:creator>
  <cp:lastModifiedBy>Chance Pascale</cp:lastModifiedBy>
  <cp:revision>11</cp:revision>
  <dcterms:created xsi:type="dcterms:W3CDTF">2020-12-13T16:54:15Z</dcterms:created>
  <dcterms:modified xsi:type="dcterms:W3CDTF">2021-02-07T17:59:28Z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